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66"/>
    <a:srgbClr val="C40000"/>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106" d="100"/>
          <a:sy n="106" d="100"/>
        </p:scale>
        <p:origin x="186" y="-2238"/>
      </p:cViewPr>
      <p:guideLst>
        <p:guide orient="horz" pos="334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403345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247559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33347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82642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371626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92061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4532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77192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99124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418979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D25455-3C88-4E88-9EF2-2EEEBC9B5CD7}" type="datetimeFigureOut">
              <a:rPr kumimoji="1" lang="ja-JP" altLang="en-US" smtClean="0"/>
              <a:t>2020/7/15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300519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CD25455-3C88-4E88-9EF2-2EEEBC9B5CD7}" type="datetimeFigureOut">
              <a:rPr kumimoji="1" lang="ja-JP" altLang="en-US" smtClean="0"/>
              <a:t>2020/7/15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0EA07B5-A69F-46BB-AFA6-1037372DAB42}" type="slidenum">
              <a:rPr kumimoji="1" lang="ja-JP" altLang="en-US" smtClean="0"/>
              <a:t>‹#›</a:t>
            </a:fld>
            <a:endParaRPr kumimoji="1" lang="ja-JP" altLang="en-US"/>
          </a:p>
        </p:txBody>
      </p:sp>
    </p:spTree>
    <p:extLst>
      <p:ext uri="{BB962C8B-B14F-4D97-AF65-F5344CB8AC3E}">
        <p14:creationId xmlns:p14="http://schemas.microsoft.com/office/powerpoint/2010/main" val="9190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81815" t="23147" r="3061" b="63736"/>
          <a:stretch/>
        </p:blipFill>
        <p:spPr>
          <a:xfrm>
            <a:off x="5877527" y="2783466"/>
            <a:ext cx="790692" cy="897725"/>
          </a:xfrm>
          <a:prstGeom prst="rect">
            <a:avLst/>
          </a:prstGeom>
        </p:spPr>
      </p:pic>
      <p:grpSp>
        <p:nvGrpSpPr>
          <p:cNvPr id="41" name="グループ化 40"/>
          <p:cNvGrpSpPr/>
          <p:nvPr/>
        </p:nvGrpSpPr>
        <p:grpSpPr>
          <a:xfrm>
            <a:off x="8210" y="-8924"/>
            <a:ext cx="6897605" cy="2332231"/>
            <a:chOff x="-2270271" y="-552062"/>
            <a:chExt cx="6858000" cy="2236483"/>
          </a:xfrm>
        </p:grpSpPr>
        <p:pic>
          <p:nvPicPr>
            <p:cNvPr id="38" name="図 37"/>
            <p:cNvPicPr>
              <a:picLocks noChangeAspect="1"/>
            </p:cNvPicPr>
            <p:nvPr/>
          </p:nvPicPr>
          <p:blipFill rotWithShape="1">
            <a:blip r:embed="rId3" cstate="screen">
              <a:extLst>
                <a:ext uri="{28A0092B-C50C-407E-A947-70E740481C1C}">
                  <a14:useLocalDpi xmlns:a14="http://schemas.microsoft.com/office/drawing/2010/main"/>
                </a:ext>
              </a:extLst>
            </a:blip>
            <a:srcRect t="-101" b="77876"/>
            <a:stretch/>
          </p:blipFill>
          <p:spPr>
            <a:xfrm>
              <a:off x="-2270271" y="-552062"/>
              <a:ext cx="6858000" cy="2133599"/>
            </a:xfrm>
            <a:prstGeom prst="rect">
              <a:avLst/>
            </a:prstGeom>
          </p:spPr>
        </p:pic>
        <p:sp>
          <p:nvSpPr>
            <p:cNvPr id="39" name="直角三角形 38"/>
            <p:cNvSpPr/>
            <p:nvPr/>
          </p:nvSpPr>
          <p:spPr>
            <a:xfrm rot="150632" flipH="1">
              <a:off x="-1778455" y="-106281"/>
              <a:ext cx="4968530" cy="91986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40" name="正方形/長方形 39"/>
            <p:cNvSpPr/>
            <p:nvPr/>
          </p:nvSpPr>
          <p:spPr>
            <a:xfrm>
              <a:off x="-1808384" y="678278"/>
              <a:ext cx="5139670" cy="1006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17" name="テキスト ボックス 16"/>
          <p:cNvSpPr txBox="1"/>
          <p:nvPr/>
        </p:nvSpPr>
        <p:spPr>
          <a:xfrm>
            <a:off x="407973" y="4939423"/>
            <a:ext cx="3967597" cy="2157001"/>
          </a:xfrm>
          <a:prstGeom prst="rect">
            <a:avLst/>
          </a:prstGeom>
          <a:solidFill>
            <a:schemeClr val="bg1"/>
          </a:solidFill>
        </p:spPr>
        <p:txBody>
          <a:bodyPr wrap="square" rtlCol="0">
            <a:spAutoFit/>
          </a:bodyPr>
          <a:lstStyle/>
          <a:p>
            <a:pPr>
              <a:lnSpc>
                <a:spcPts val="2300"/>
              </a:lnSpc>
            </a:pPr>
            <a:r>
              <a:rPr lang="ja-JP" altLang="en-US" sz="1600" b="1" dirty="0" smtClean="0"/>
              <a:t>ざっくりと下記施策の概要をお伝えします。</a:t>
            </a:r>
            <a:endParaRPr lang="en-US" altLang="ja-JP" sz="1600" b="1" dirty="0" smtClean="0"/>
          </a:p>
          <a:p>
            <a:pPr>
              <a:lnSpc>
                <a:spcPts val="2300"/>
              </a:lnSpc>
            </a:pPr>
            <a:r>
              <a:rPr lang="ja-JP" altLang="en-US" sz="1400" b="1" dirty="0" smtClean="0"/>
              <a:t>生産性革命推進事業</a:t>
            </a:r>
            <a:endParaRPr lang="en-US" altLang="ja-JP" sz="1400" b="1" dirty="0" smtClean="0"/>
          </a:p>
          <a:p>
            <a:pPr>
              <a:lnSpc>
                <a:spcPts val="2300"/>
              </a:lnSpc>
            </a:pPr>
            <a:r>
              <a:rPr lang="ja-JP" altLang="en-US" sz="1400" b="1" dirty="0"/>
              <a:t>　</a:t>
            </a:r>
            <a:r>
              <a:rPr lang="ja-JP" altLang="en-US" sz="1400" b="1" dirty="0" smtClean="0"/>
              <a:t>・ものづくり補助金</a:t>
            </a:r>
            <a:endParaRPr lang="en-US" altLang="ja-JP" sz="1400" b="1" dirty="0" smtClean="0"/>
          </a:p>
          <a:p>
            <a:pPr>
              <a:lnSpc>
                <a:spcPts val="2300"/>
              </a:lnSpc>
            </a:pPr>
            <a:r>
              <a:rPr lang="ja-JP" altLang="en-US" sz="1400" b="1" dirty="0" smtClean="0"/>
              <a:t>　・</a:t>
            </a:r>
            <a:r>
              <a:rPr lang="en-US" altLang="ja-JP" sz="1400" b="1" dirty="0" smtClean="0"/>
              <a:t>IT</a:t>
            </a:r>
            <a:r>
              <a:rPr lang="ja-JP" altLang="en-US" sz="1400" b="1" dirty="0" smtClean="0"/>
              <a:t>導入補助金</a:t>
            </a:r>
            <a:endParaRPr lang="en-US" altLang="ja-JP" sz="1400" b="1" dirty="0" smtClean="0"/>
          </a:p>
          <a:p>
            <a:pPr>
              <a:lnSpc>
                <a:spcPts val="2300"/>
              </a:lnSpc>
            </a:pPr>
            <a:r>
              <a:rPr lang="ja-JP" altLang="en-US" sz="1400" b="1" dirty="0"/>
              <a:t>　</a:t>
            </a:r>
            <a:r>
              <a:rPr lang="ja-JP" altLang="en-US" sz="1400" b="1" dirty="0" smtClean="0"/>
              <a:t>・持続化補助金</a:t>
            </a:r>
            <a:endParaRPr lang="en-US" altLang="ja-JP" sz="1400" b="1" dirty="0" smtClean="0"/>
          </a:p>
          <a:p>
            <a:pPr>
              <a:lnSpc>
                <a:spcPts val="2300"/>
              </a:lnSpc>
            </a:pPr>
            <a:r>
              <a:rPr lang="ja-JP" altLang="en-US" sz="1400" b="1" dirty="0" smtClean="0"/>
              <a:t>和歌山県事業継続力推進事業</a:t>
            </a:r>
            <a:endParaRPr lang="en-US" altLang="ja-JP" sz="1400" b="1" dirty="0" smtClean="0"/>
          </a:p>
          <a:p>
            <a:pPr>
              <a:lnSpc>
                <a:spcPts val="2300"/>
              </a:lnSpc>
            </a:pPr>
            <a:r>
              <a:rPr lang="ja-JP" altLang="en-US" sz="1400" b="1" dirty="0"/>
              <a:t>給付金</a:t>
            </a:r>
            <a:r>
              <a:rPr lang="ja-JP" altLang="en-US" sz="1400" b="1" dirty="0" smtClean="0"/>
              <a:t>と家賃給付金について</a:t>
            </a:r>
            <a:endParaRPr lang="ja-JP" altLang="en-US" sz="1400" b="1" dirty="0" smtClean="0"/>
          </a:p>
        </p:txBody>
      </p:sp>
      <p:sp>
        <p:nvSpPr>
          <p:cNvPr id="20" name="テキスト ボックス 19"/>
          <p:cNvSpPr txBox="1"/>
          <p:nvPr/>
        </p:nvSpPr>
        <p:spPr>
          <a:xfrm>
            <a:off x="594865" y="4282546"/>
            <a:ext cx="3305713" cy="707886"/>
          </a:xfrm>
          <a:prstGeom prst="rect">
            <a:avLst/>
          </a:prstGeom>
          <a:noFill/>
        </p:spPr>
        <p:txBody>
          <a:bodyPr wrap="none" rtlCol="0">
            <a:spAutoFit/>
          </a:bodyPr>
          <a:lstStyle/>
          <a:p>
            <a:r>
              <a:rPr kumimoji="1" lang="en-US" altLang="ja-JP" sz="1400" dirty="0" smtClean="0"/>
              <a:t>2020</a:t>
            </a:r>
            <a:r>
              <a:rPr kumimoji="1" lang="ja-JP" altLang="en-US" sz="1400" dirty="0" smtClean="0"/>
              <a:t>年</a:t>
            </a:r>
            <a:r>
              <a:rPr lang="ja-JP" altLang="en-US" sz="4000" b="1" dirty="0" smtClean="0">
                <a:solidFill>
                  <a:srgbClr val="FF0000"/>
                </a:solidFill>
              </a:rPr>
              <a:t>８</a:t>
            </a:r>
            <a:r>
              <a:rPr kumimoji="1" lang="ja-JP" altLang="en-US" sz="1400" dirty="0" smtClean="0"/>
              <a:t>月</a:t>
            </a:r>
            <a:r>
              <a:rPr lang="ja-JP" altLang="en-US" sz="4000" b="1" dirty="0">
                <a:solidFill>
                  <a:srgbClr val="FF0000"/>
                </a:solidFill>
              </a:rPr>
              <a:t>５</a:t>
            </a:r>
            <a:r>
              <a:rPr kumimoji="1" lang="ja-JP" altLang="en-US" sz="1400" dirty="0" smtClean="0"/>
              <a:t>日</a:t>
            </a:r>
            <a:r>
              <a:rPr kumimoji="1" lang="ja-JP" altLang="en-US" sz="1400" dirty="0" smtClean="0"/>
              <a:t>（水）</a:t>
            </a:r>
            <a:r>
              <a:rPr kumimoji="1" lang="en-US" altLang="ja-JP" sz="1600" b="1" dirty="0" smtClean="0"/>
              <a:t>13</a:t>
            </a:r>
            <a:r>
              <a:rPr lang="en-US" altLang="ja-JP" sz="1600" b="1" dirty="0" smtClean="0"/>
              <a:t>:30</a:t>
            </a:r>
            <a:r>
              <a:rPr kumimoji="1" lang="ja-JP" altLang="en-US" sz="1600" b="1" dirty="0" smtClean="0"/>
              <a:t>～</a:t>
            </a:r>
            <a:r>
              <a:rPr lang="en-US" altLang="ja-JP" sz="1600" b="1" dirty="0" smtClean="0"/>
              <a:t>14:30</a:t>
            </a:r>
            <a:endParaRPr lang="en-US" altLang="ja-JP" sz="1600" b="1" dirty="0" smtClean="0"/>
          </a:p>
        </p:txBody>
      </p:sp>
      <p:sp>
        <p:nvSpPr>
          <p:cNvPr id="22" name="正方形/長方形 21"/>
          <p:cNvSpPr/>
          <p:nvPr/>
        </p:nvSpPr>
        <p:spPr>
          <a:xfrm rot="21095562">
            <a:off x="387754" y="4552276"/>
            <a:ext cx="437321" cy="1292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48644" y="4400413"/>
            <a:ext cx="492443" cy="276999"/>
          </a:xfrm>
          <a:prstGeom prst="rect">
            <a:avLst/>
          </a:prstGeom>
          <a:noFill/>
        </p:spPr>
        <p:txBody>
          <a:bodyPr wrap="none" rtlCol="0">
            <a:spAutoFit/>
          </a:bodyPr>
          <a:lstStyle/>
          <a:p>
            <a:r>
              <a:rPr lang="ja-JP" altLang="en-US" sz="1200" b="1" dirty="0"/>
              <a:t>日時</a:t>
            </a:r>
            <a:endParaRPr kumimoji="1" lang="ja-JP" altLang="en-US" sz="1200" b="1" dirty="0"/>
          </a:p>
        </p:txBody>
      </p:sp>
      <p:sp>
        <p:nvSpPr>
          <p:cNvPr id="44" name="正方形/長方形 43"/>
          <p:cNvSpPr/>
          <p:nvPr/>
        </p:nvSpPr>
        <p:spPr>
          <a:xfrm>
            <a:off x="300137" y="1184176"/>
            <a:ext cx="5409288" cy="6389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spc="600" dirty="0" smtClean="0">
                <a:solidFill>
                  <a:schemeClr val="tx1"/>
                </a:solidFill>
              </a:rPr>
              <a:t>今更聞けない今年の施策</a:t>
            </a:r>
            <a:endParaRPr lang="ja-JP" altLang="en-US" sz="3000" b="1" spc="600" dirty="0">
              <a:solidFill>
                <a:schemeClr val="tx1"/>
              </a:solidFill>
            </a:endParaRPr>
          </a:p>
        </p:txBody>
      </p:sp>
      <p:sp>
        <p:nvSpPr>
          <p:cNvPr id="19" name="テキスト ボックス 18"/>
          <p:cNvSpPr txBox="1"/>
          <p:nvPr/>
        </p:nvSpPr>
        <p:spPr>
          <a:xfrm>
            <a:off x="4411945" y="4034862"/>
            <a:ext cx="2020105" cy="723275"/>
          </a:xfrm>
          <a:prstGeom prst="rect">
            <a:avLst/>
          </a:prstGeom>
          <a:noFill/>
          <a:ln>
            <a:noFill/>
          </a:ln>
        </p:spPr>
        <p:txBody>
          <a:bodyPr wrap="none" rtlCol="0">
            <a:spAutoFit/>
          </a:bodyPr>
          <a:lstStyle/>
          <a:p>
            <a:r>
              <a:rPr kumimoji="1" lang="ja-JP" altLang="en-US" sz="1400" b="1" dirty="0"/>
              <a:t>このセミナーは・・・</a:t>
            </a:r>
            <a:endParaRPr kumimoji="1" lang="en-US" altLang="ja-JP" sz="1400" b="1" dirty="0"/>
          </a:p>
          <a:p>
            <a:r>
              <a:rPr kumimoji="1" lang="ja-JP" altLang="en-US" sz="900" b="1" dirty="0" smtClean="0"/>
              <a:t>・</a:t>
            </a:r>
            <a:r>
              <a:rPr lang="ja-JP" altLang="en-US" sz="900" b="1" dirty="0" smtClean="0"/>
              <a:t>どんな補助金があるのかわかる</a:t>
            </a:r>
            <a:endParaRPr lang="en-US" altLang="ja-JP" sz="900" b="1" dirty="0" smtClean="0"/>
          </a:p>
          <a:p>
            <a:r>
              <a:rPr lang="ja-JP" altLang="en-US" sz="900" b="1" dirty="0" smtClean="0"/>
              <a:t>・</a:t>
            </a:r>
            <a:r>
              <a:rPr lang="ja-JP" altLang="en-US" sz="900" b="1" dirty="0"/>
              <a:t>中期</a:t>
            </a:r>
            <a:r>
              <a:rPr lang="ja-JP" altLang="en-US" sz="900" b="1" dirty="0" smtClean="0"/>
              <a:t>で施策活用の計画がたてられる</a:t>
            </a:r>
            <a:endParaRPr lang="en-US" altLang="ja-JP" sz="900" b="1" dirty="0" smtClean="0"/>
          </a:p>
          <a:p>
            <a:r>
              <a:rPr lang="ja-JP" altLang="en-US" sz="900" b="1" dirty="0" smtClean="0"/>
              <a:t>・計画書</a:t>
            </a:r>
            <a:r>
              <a:rPr lang="ja-JP" altLang="en-US" sz="900" b="1" dirty="0"/>
              <a:t>作成</a:t>
            </a:r>
            <a:r>
              <a:rPr lang="ja-JP" altLang="en-US" sz="900" b="1" dirty="0" smtClean="0"/>
              <a:t>の際の考え方がわかる</a:t>
            </a:r>
            <a:endParaRPr lang="en-US" altLang="ja-JP" sz="900" b="1" dirty="0" smtClean="0"/>
          </a:p>
        </p:txBody>
      </p:sp>
      <p:sp>
        <p:nvSpPr>
          <p:cNvPr id="34" name="正方形/長方形 33"/>
          <p:cNvSpPr/>
          <p:nvPr/>
        </p:nvSpPr>
        <p:spPr>
          <a:xfrm>
            <a:off x="4354816" y="3941092"/>
            <a:ext cx="2242229" cy="3148413"/>
          </a:xfrm>
          <a:prstGeom prst="rect">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254226" y="5230998"/>
            <a:ext cx="1260395" cy="415498"/>
          </a:xfrm>
          <a:prstGeom prst="rect">
            <a:avLst/>
          </a:prstGeom>
          <a:noFill/>
        </p:spPr>
        <p:txBody>
          <a:bodyPr wrap="square" rtlCol="0">
            <a:spAutoFit/>
          </a:bodyPr>
          <a:lstStyle/>
          <a:p>
            <a:r>
              <a:rPr lang="ja-JP" altLang="en-US" sz="700" b="1" dirty="0" smtClean="0"/>
              <a:t>和歌山県</a:t>
            </a:r>
            <a:r>
              <a:rPr lang="ja-JP" altLang="en-US" sz="700" b="1" dirty="0"/>
              <a:t>よろず支援拠点コーディネーター</a:t>
            </a:r>
            <a:endParaRPr lang="en-US" altLang="ja-JP" sz="700" b="1" dirty="0"/>
          </a:p>
          <a:p>
            <a:r>
              <a:rPr lang="en-US" altLang="ja-JP" sz="700" b="1" dirty="0" smtClean="0"/>
              <a:t>IT</a:t>
            </a:r>
            <a:r>
              <a:rPr lang="ja-JP" altLang="en-US" sz="700" b="1" dirty="0" smtClean="0"/>
              <a:t>コーディネータ</a:t>
            </a:r>
            <a:endParaRPr kumimoji="1" lang="ja-JP" altLang="en-US" sz="700" b="1" dirty="0"/>
          </a:p>
        </p:txBody>
      </p:sp>
      <p:sp>
        <p:nvSpPr>
          <p:cNvPr id="32" name="テキスト ボックス 31"/>
          <p:cNvSpPr txBox="1"/>
          <p:nvPr/>
        </p:nvSpPr>
        <p:spPr>
          <a:xfrm>
            <a:off x="4376331" y="5241872"/>
            <a:ext cx="927443" cy="369332"/>
          </a:xfrm>
          <a:prstGeom prst="rect">
            <a:avLst/>
          </a:prstGeom>
          <a:noFill/>
        </p:spPr>
        <p:txBody>
          <a:bodyPr wrap="square" numCol="1" rtlCol="0">
            <a:spAutoFit/>
          </a:bodyPr>
          <a:lstStyle/>
          <a:p>
            <a:r>
              <a:rPr kumimoji="1" lang="ja-JP" altLang="en-US" sz="700" b="1" dirty="0" smtClean="0"/>
              <a:t>コーディネーター</a:t>
            </a:r>
            <a:endParaRPr lang="en-US" altLang="ja-JP" sz="700" b="1" dirty="0"/>
          </a:p>
          <a:p>
            <a:r>
              <a:rPr lang="ja-JP" altLang="en-US" sz="1100" b="1" dirty="0" smtClean="0"/>
              <a:t>吾妻</a:t>
            </a:r>
            <a:r>
              <a:rPr lang="ja-JP" altLang="en-US" sz="1100" b="1" dirty="0"/>
              <a:t>加奈子</a:t>
            </a:r>
            <a:r>
              <a:rPr kumimoji="1" lang="ja-JP" altLang="en-US" sz="1100" b="1" dirty="0"/>
              <a:t>　</a:t>
            </a:r>
            <a:r>
              <a:rPr kumimoji="1" lang="ja-JP" altLang="en-US" sz="1100" b="1" dirty="0" smtClean="0"/>
              <a:t>　　</a:t>
            </a:r>
            <a:endParaRPr kumimoji="1" lang="en-US" altLang="ja-JP" sz="1100" b="1" dirty="0" smtClean="0"/>
          </a:p>
        </p:txBody>
      </p:sp>
      <p:sp>
        <p:nvSpPr>
          <p:cNvPr id="50" name="テキスト ボックス 49"/>
          <p:cNvSpPr txBox="1"/>
          <p:nvPr/>
        </p:nvSpPr>
        <p:spPr>
          <a:xfrm>
            <a:off x="4347492" y="5563632"/>
            <a:ext cx="2244944" cy="630942"/>
          </a:xfrm>
          <a:prstGeom prst="rect">
            <a:avLst/>
          </a:prstGeom>
          <a:noFill/>
        </p:spPr>
        <p:txBody>
          <a:bodyPr wrap="square" rtlCol="0">
            <a:spAutoFit/>
          </a:bodyPr>
          <a:lstStyle/>
          <a:p>
            <a:r>
              <a:rPr lang="ja-JP" altLang="en-US" sz="700" dirty="0"/>
              <a:t>女性の視点で売り上げアップを目指します！販売促進を現場の目線で考えます</a:t>
            </a:r>
            <a:r>
              <a:rPr lang="ja-JP" altLang="en-US" sz="700" dirty="0" smtClean="0"/>
              <a:t>。相談</a:t>
            </a:r>
            <a:r>
              <a:rPr lang="ja-JP" altLang="en-US" sz="700" dirty="0"/>
              <a:t>するのは敷居が高いわ～と思われる方、 </a:t>
            </a:r>
            <a:r>
              <a:rPr lang="ja-JP" altLang="en-US" sz="700" dirty="0" smtClean="0"/>
              <a:t>まずは私にご相談</a:t>
            </a:r>
            <a:r>
              <a:rPr lang="ja-JP" altLang="en-US" sz="700" dirty="0"/>
              <a:t>下さい。</a:t>
            </a:r>
          </a:p>
          <a:p>
            <a:r>
              <a:rPr lang="ja-JP" altLang="en-US" sz="700" dirty="0"/>
              <a:t> 県内</a:t>
            </a:r>
            <a:r>
              <a:rPr lang="ja-JP" altLang="en-US" sz="700" dirty="0" smtClean="0"/>
              <a:t>のネット</a:t>
            </a:r>
            <a:r>
              <a:rPr lang="ja-JP" altLang="en-US" sz="700" dirty="0"/>
              <a:t>販売</a:t>
            </a:r>
            <a:r>
              <a:rPr lang="ja-JP" altLang="en-US" sz="700" dirty="0" smtClean="0"/>
              <a:t>事</a:t>
            </a:r>
            <a:r>
              <a:rPr lang="ja-JP" altLang="en-US" sz="700" dirty="0"/>
              <a:t>業者を応援する「和歌山県</a:t>
            </a:r>
            <a:r>
              <a:rPr lang="en-US" altLang="ja-JP" sz="700" dirty="0"/>
              <a:t>e</a:t>
            </a:r>
            <a:r>
              <a:rPr lang="ja-JP" altLang="en-US" sz="700" dirty="0"/>
              <a:t>コマース研究会」事務局も担当しております。 </a:t>
            </a:r>
          </a:p>
        </p:txBody>
      </p:sp>
      <p:sp>
        <p:nvSpPr>
          <p:cNvPr id="9" name="正方形/長方形 8"/>
          <p:cNvSpPr/>
          <p:nvPr/>
        </p:nvSpPr>
        <p:spPr>
          <a:xfrm>
            <a:off x="4376331" y="4892102"/>
            <a:ext cx="2225289" cy="29331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400" dirty="0" smtClean="0"/>
              <a:t>勉強会担当者</a:t>
            </a:r>
            <a:endParaRPr kumimoji="1" lang="ja-JP" altLang="en-US" sz="1400" dirty="0"/>
          </a:p>
        </p:txBody>
      </p:sp>
      <p:sp>
        <p:nvSpPr>
          <p:cNvPr id="51" name="正方形/長方形 50"/>
          <p:cNvSpPr/>
          <p:nvPr/>
        </p:nvSpPr>
        <p:spPr>
          <a:xfrm>
            <a:off x="306464" y="1811053"/>
            <a:ext cx="5414398" cy="538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ＤＦ平成ゴシック体W5" panose="020B0509000000000000" pitchFamily="49" charset="-128"/>
                <a:ea typeface="ＤＦ平成ゴシック体W5" panose="020B0509000000000000" pitchFamily="49" charset="-128"/>
              </a:rPr>
              <a:t>今</a:t>
            </a:r>
            <a:r>
              <a:rPr lang="ja-JP" altLang="en-US" b="1" dirty="0" smtClean="0">
                <a:solidFill>
                  <a:schemeClr val="tx1"/>
                </a:solidFill>
                <a:latin typeface="ＤＦ平成ゴシック体W5" panose="020B0509000000000000" pitchFamily="49" charset="-128"/>
                <a:ea typeface="ＤＦ平成ゴシック体W5" panose="020B0509000000000000" pitchFamily="49" charset="-128"/>
              </a:rPr>
              <a:t>からでも申請可能な国と県の施策全般を網羅！</a:t>
            </a:r>
            <a:endParaRPr kumimoji="1" lang="ja-JP" altLang="en-US" b="1" dirty="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10" name="テキスト ボックス 9"/>
          <p:cNvSpPr txBox="1"/>
          <p:nvPr/>
        </p:nvSpPr>
        <p:spPr>
          <a:xfrm>
            <a:off x="391804" y="2466696"/>
            <a:ext cx="5327573" cy="1200329"/>
          </a:xfrm>
          <a:prstGeom prst="rect">
            <a:avLst/>
          </a:prstGeom>
          <a:noFill/>
        </p:spPr>
        <p:txBody>
          <a:bodyPr wrap="square" rtlCol="0">
            <a:spAutoFit/>
          </a:bodyPr>
          <a:lstStyle/>
          <a:p>
            <a:r>
              <a:rPr lang="ja-JP" altLang="en-US" b="1" dirty="0" smtClean="0">
                <a:latin typeface="+mn-ea"/>
              </a:rPr>
              <a:t>コロナウイルス</a:t>
            </a:r>
            <a:r>
              <a:rPr lang="ja-JP" altLang="en-US" b="1" dirty="0">
                <a:latin typeface="+mn-ea"/>
              </a:rPr>
              <a:t>の</a:t>
            </a:r>
            <a:r>
              <a:rPr lang="ja-JP" altLang="en-US" b="1" dirty="0" smtClean="0">
                <a:latin typeface="+mn-ea"/>
              </a:rPr>
              <a:t>影響でお困りの方が多いと思いますが、この危機を乗り越えるために国や県でいろいろな施策をしています。</a:t>
            </a:r>
            <a:endParaRPr lang="en-US" altLang="ja-JP" b="1" dirty="0">
              <a:latin typeface="+mn-ea"/>
            </a:endParaRPr>
          </a:p>
          <a:p>
            <a:r>
              <a:rPr lang="ja-JP" altLang="en-US" b="1" dirty="0" smtClean="0">
                <a:latin typeface="+mn-ea"/>
              </a:rPr>
              <a:t>今後の事業計画に施策を組み込んでみませんか。</a:t>
            </a:r>
            <a:endParaRPr kumimoji="1" lang="en-US" altLang="ja-JP" b="1" dirty="0" smtClean="0">
              <a:latin typeface="+mn-ea"/>
            </a:endParaRPr>
          </a:p>
        </p:txBody>
      </p:sp>
      <p:sp>
        <p:nvSpPr>
          <p:cNvPr id="52" name="正方形/長方形 51"/>
          <p:cNvSpPr/>
          <p:nvPr/>
        </p:nvSpPr>
        <p:spPr>
          <a:xfrm>
            <a:off x="396564" y="3949049"/>
            <a:ext cx="3721185" cy="29879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dirty="0" smtClean="0"/>
              <a:t>アクション</a:t>
            </a:r>
            <a:r>
              <a:rPr lang="ja-JP" altLang="en-US" sz="1400" b="1" dirty="0"/>
              <a:t>プログラム</a:t>
            </a:r>
            <a:endParaRPr kumimoji="1" lang="ja-JP" altLang="en-US" sz="1400" b="1" dirty="0"/>
          </a:p>
        </p:txBody>
      </p:sp>
      <p:pic>
        <p:nvPicPr>
          <p:cNvPr id="53" name="図 52"/>
          <p:cNvPicPr>
            <a:picLocks noChangeAspect="1"/>
          </p:cNvPicPr>
          <p:nvPr/>
        </p:nvPicPr>
        <p:blipFill rotWithShape="1">
          <a:blip r:embed="rId4">
            <a:extLst>
              <a:ext uri="{28A0092B-C50C-407E-A947-70E740481C1C}">
                <a14:useLocalDpi xmlns:a14="http://schemas.microsoft.com/office/drawing/2010/main" val="0"/>
              </a:ext>
            </a:extLst>
          </a:blip>
          <a:srcRect t="72273"/>
          <a:stretch/>
        </p:blipFill>
        <p:spPr>
          <a:xfrm>
            <a:off x="-162427" y="7108540"/>
            <a:ext cx="7182853" cy="2793101"/>
          </a:xfrm>
          <a:prstGeom prst="rect">
            <a:avLst/>
          </a:prstGeom>
          <a:ln>
            <a:noFill/>
          </a:ln>
        </p:spPr>
      </p:pic>
      <p:sp>
        <p:nvSpPr>
          <p:cNvPr id="14" name="円形吹き出し 13"/>
          <p:cNvSpPr/>
          <p:nvPr/>
        </p:nvSpPr>
        <p:spPr>
          <a:xfrm>
            <a:off x="4649455" y="6708332"/>
            <a:ext cx="1595770" cy="367566"/>
          </a:xfrm>
          <a:prstGeom prst="wedgeEllipseCallout">
            <a:avLst>
              <a:gd name="adj1" fmla="val 12070"/>
              <a:gd name="adj2" fmla="val -108009"/>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私が担当します、</a:t>
            </a:r>
            <a:endParaRPr kumimoji="1" lang="en-US" altLang="ja-JP" sz="800" dirty="0" smtClean="0"/>
          </a:p>
          <a:p>
            <a:pPr algn="ctr"/>
            <a:r>
              <a:rPr kumimoji="1" lang="ja-JP" altLang="en-US" sz="800" dirty="0" smtClean="0"/>
              <a:t>よろしくお願いします</a:t>
            </a:r>
            <a:endParaRPr kumimoji="1" lang="ja-JP" altLang="en-US" sz="800" dirty="0"/>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3866" y="8505090"/>
            <a:ext cx="2033081" cy="433335"/>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077" y="6171633"/>
            <a:ext cx="1603774" cy="341831"/>
          </a:xfrm>
          <a:prstGeom prst="rect">
            <a:avLst/>
          </a:prstGeom>
        </p:spPr>
      </p:pic>
      <p:sp>
        <p:nvSpPr>
          <p:cNvPr id="6" name="正方形/長方形 5"/>
          <p:cNvSpPr/>
          <p:nvPr/>
        </p:nvSpPr>
        <p:spPr>
          <a:xfrm>
            <a:off x="5780638" y="7785981"/>
            <a:ext cx="801231" cy="199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rPr>
              <a:t>5F</a:t>
            </a:r>
            <a:r>
              <a:rPr kumimoji="1" lang="ja-JP" altLang="en-US" sz="1100" b="1" dirty="0" smtClean="0">
                <a:solidFill>
                  <a:schemeClr val="tx1"/>
                </a:solidFill>
              </a:rPr>
              <a:t>会議室</a:t>
            </a:r>
            <a:endParaRPr kumimoji="1" lang="ja-JP" altLang="en-US" sz="1100" b="1" dirty="0">
              <a:solidFill>
                <a:schemeClr val="tx1"/>
              </a:solidFill>
            </a:endParaRPr>
          </a:p>
        </p:txBody>
      </p:sp>
    </p:spTree>
    <p:extLst>
      <p:ext uri="{BB962C8B-B14F-4D97-AF65-F5344CB8AC3E}">
        <p14:creationId xmlns:p14="http://schemas.microsoft.com/office/powerpoint/2010/main" val="26549834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1872</TotalTime>
  <Words>232</Words>
  <Application>Microsoft Office PowerPoint</Application>
  <PresentationFormat>A4 210 x 297 mm</PresentationFormat>
  <Paragraphs>28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ＤＦ平成ゴシック体W5</vt:lpstr>
      <vt:lpstr>ＭＳ Ｐゴシック</vt:lpstr>
      <vt:lpstr>Arial</vt:lpstr>
      <vt:lpstr>Calibri</vt:lpstr>
      <vt:lpstr>Calibri Light</vt:lpstr>
      <vt:lpstr>Office テーマ</vt:lpstr>
      <vt:lpstr>PowerPoint プレゼンテーション</vt:lpstr>
    </vt:vector>
  </TitlesOfParts>
  <Company>公益財団法人わかやま産業振興財団</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吾妻　加奈子</dc:creator>
  <cp:lastModifiedBy>吾妻 加奈子</cp:lastModifiedBy>
  <cp:revision>90</cp:revision>
  <cp:lastPrinted>2018-07-17T00:51:13Z</cp:lastPrinted>
  <dcterms:created xsi:type="dcterms:W3CDTF">2017-06-06T00:25:13Z</dcterms:created>
  <dcterms:modified xsi:type="dcterms:W3CDTF">2020-07-15T07:06:17Z</dcterms:modified>
</cp:coreProperties>
</file>